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7E7E8C-27FC-4930-9D14-6BAFC974FDF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BFCCA2D-61F8-4B52-9E45-0C15DC9BC4ED}">
      <dgm:prSet/>
      <dgm:spPr/>
      <dgm:t>
        <a:bodyPr/>
        <a:lstStyle/>
        <a:p>
          <a:r>
            <a:rPr lang="en-US" b="1" i="0" baseline="0"/>
            <a:t>Patient Admission Status:</a:t>
          </a:r>
          <a:r>
            <a:rPr lang="en-US" b="0" i="0" baseline="0"/>
            <a:t> Show how many patients were admitted vs. not admitted.</a:t>
          </a:r>
          <a:endParaRPr lang="en-US"/>
        </a:p>
      </dgm:t>
    </dgm:pt>
    <dgm:pt modelId="{84C4F94C-DDB5-4B48-84F3-C58AD13A78A5}" type="parTrans" cxnId="{9FE533B8-7678-4683-B553-C6C11AD1DA39}">
      <dgm:prSet/>
      <dgm:spPr/>
      <dgm:t>
        <a:bodyPr/>
        <a:lstStyle/>
        <a:p>
          <a:endParaRPr lang="en-US"/>
        </a:p>
      </dgm:t>
    </dgm:pt>
    <dgm:pt modelId="{D2E53CEC-4347-4258-B53E-F152B1A38301}" type="sibTrans" cxnId="{9FE533B8-7678-4683-B553-C6C11AD1DA3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AA186A9-9071-428D-AE5E-F618E8FB2FB7}">
      <dgm:prSet/>
      <dgm:spPr/>
      <dgm:t>
        <a:bodyPr/>
        <a:lstStyle/>
        <a:p>
          <a:r>
            <a:rPr lang="en-US" b="1" i="0" baseline="0"/>
            <a:t>Patient Age Distribution:</a:t>
          </a:r>
          <a:r>
            <a:rPr lang="en-US" b="0" i="0" baseline="0"/>
            <a:t> Group patients by age.</a:t>
          </a:r>
          <a:endParaRPr lang="en-US"/>
        </a:p>
      </dgm:t>
    </dgm:pt>
    <dgm:pt modelId="{1008A017-500A-4A05-8A7E-035AA35B45F3}" type="parTrans" cxnId="{BD52C13C-16D8-4363-A0BD-D4C199885AD9}">
      <dgm:prSet/>
      <dgm:spPr/>
      <dgm:t>
        <a:bodyPr/>
        <a:lstStyle/>
        <a:p>
          <a:endParaRPr lang="en-US"/>
        </a:p>
      </dgm:t>
    </dgm:pt>
    <dgm:pt modelId="{D6CA88A4-E59A-41D0-97FD-D29E360DA8C6}" type="sibTrans" cxnId="{BD52C13C-16D8-4363-A0BD-D4C199885AD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3D9EBCB-3917-411F-96E7-169217A64871}">
      <dgm:prSet/>
      <dgm:spPr/>
      <dgm:t>
        <a:bodyPr/>
        <a:lstStyle/>
        <a:p>
          <a:r>
            <a:rPr lang="en-US" b="1" i="0" baseline="0"/>
            <a:t>Timeliness:</a:t>
          </a:r>
          <a:r>
            <a:rPr lang="en-US" b="0" i="0" baseline="0"/>
            <a:t> Measure the percentage of patients seen within 30 minutes.</a:t>
          </a:r>
          <a:endParaRPr lang="en-US"/>
        </a:p>
      </dgm:t>
    </dgm:pt>
    <dgm:pt modelId="{CA20679A-504B-42F3-90D7-F82CD02719EF}" type="parTrans" cxnId="{7CE093B9-3679-45D1-BBF0-08CBF1C2A306}">
      <dgm:prSet/>
      <dgm:spPr/>
      <dgm:t>
        <a:bodyPr/>
        <a:lstStyle/>
        <a:p>
          <a:endParaRPr lang="en-US"/>
        </a:p>
      </dgm:t>
    </dgm:pt>
    <dgm:pt modelId="{5B882AD1-1650-4431-890E-E805C5D27609}" type="sibTrans" cxnId="{7CE093B9-3679-45D1-BBF0-08CBF1C2A30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884E214-35B6-459D-A5DE-DE54DB6955BB}">
      <dgm:prSet/>
      <dgm:spPr/>
      <dgm:t>
        <a:bodyPr/>
        <a:lstStyle/>
        <a:p>
          <a:r>
            <a:rPr lang="en-US" b="1" i="0" baseline="0"/>
            <a:t>Gender Analysis:</a:t>
          </a:r>
          <a:r>
            <a:rPr lang="en-US" b="0" i="0" baseline="0"/>
            <a:t> Display the number of patients by gender. </a:t>
          </a:r>
          <a:endParaRPr lang="en-US"/>
        </a:p>
      </dgm:t>
    </dgm:pt>
    <dgm:pt modelId="{D9017757-0759-47C5-946C-4726865A2226}" type="parTrans" cxnId="{7351AFC8-F051-4A0A-977B-11954A6B4EB6}">
      <dgm:prSet/>
      <dgm:spPr/>
      <dgm:t>
        <a:bodyPr/>
        <a:lstStyle/>
        <a:p>
          <a:endParaRPr lang="en-US"/>
        </a:p>
      </dgm:t>
    </dgm:pt>
    <dgm:pt modelId="{A60865BF-FD46-418D-8C80-999CF2B0A719}" type="sibTrans" cxnId="{7351AFC8-F051-4A0A-977B-11954A6B4EB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AC43EA47-AA3D-43A7-A1BC-7CE098677D7D}">
      <dgm:prSet/>
      <dgm:spPr/>
      <dgm:t>
        <a:bodyPr/>
        <a:lstStyle/>
        <a:p>
          <a:r>
            <a:rPr lang="en-US" b="1" i="0" baseline="0"/>
            <a:t>Department Referrals:</a:t>
          </a:r>
          <a:r>
            <a:rPr lang="en-US" b="0" i="0" baseline="0"/>
            <a:t> Check which departments patients are referred to the most.</a:t>
          </a:r>
          <a:endParaRPr lang="en-US"/>
        </a:p>
      </dgm:t>
    </dgm:pt>
    <dgm:pt modelId="{0133F2A4-268C-45AE-A665-68588C04D1DC}" type="parTrans" cxnId="{18FF6AC5-E35B-4511-A58F-1174F299B7F3}">
      <dgm:prSet/>
      <dgm:spPr/>
      <dgm:t>
        <a:bodyPr/>
        <a:lstStyle/>
        <a:p>
          <a:endParaRPr lang="en-US"/>
        </a:p>
      </dgm:t>
    </dgm:pt>
    <dgm:pt modelId="{EA77E383-2D26-4E2B-990E-8C6A6F7AC081}" type="sibTrans" cxnId="{18FF6AC5-E35B-4511-A58F-1174F299B7F3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A7A94710-D8C5-41D2-8848-8B98E6C3AA28}" type="pres">
      <dgm:prSet presAssocID="{587E7E8C-27FC-4930-9D14-6BAFC974FDF3}" presName="linearFlow" presStyleCnt="0">
        <dgm:presLayoutVars>
          <dgm:dir/>
          <dgm:animLvl val="lvl"/>
          <dgm:resizeHandles val="exact"/>
        </dgm:presLayoutVars>
      </dgm:prSet>
      <dgm:spPr/>
    </dgm:pt>
    <dgm:pt modelId="{11BACDA3-7EC2-47DE-B8C1-D56A87413AEA}" type="pres">
      <dgm:prSet presAssocID="{8BFCCA2D-61F8-4B52-9E45-0C15DC9BC4ED}" presName="compositeNode" presStyleCnt="0"/>
      <dgm:spPr/>
    </dgm:pt>
    <dgm:pt modelId="{004859C1-DA5B-4243-864B-37E2AD37843B}" type="pres">
      <dgm:prSet presAssocID="{8BFCCA2D-61F8-4B52-9E45-0C15DC9BC4E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808F722-2738-4172-9F6B-4BD8321BF562}" type="pres">
      <dgm:prSet presAssocID="{8BFCCA2D-61F8-4B52-9E45-0C15DC9BC4ED}" presName="parSh" presStyleCnt="0"/>
      <dgm:spPr/>
    </dgm:pt>
    <dgm:pt modelId="{E963C7D0-CF33-4659-B848-3AF88FBF8F36}" type="pres">
      <dgm:prSet presAssocID="{8BFCCA2D-61F8-4B52-9E45-0C15DC9BC4ED}" presName="lineNode" presStyleLbl="alignAccFollowNode1" presStyleIdx="0" presStyleCnt="15"/>
      <dgm:spPr/>
    </dgm:pt>
    <dgm:pt modelId="{8F4A97BC-E7A6-4DEC-9D16-A973B137BF91}" type="pres">
      <dgm:prSet presAssocID="{8BFCCA2D-61F8-4B52-9E45-0C15DC9BC4ED}" presName="lineArrowNode" presStyleLbl="alignAccFollowNode1" presStyleIdx="1" presStyleCnt="15"/>
      <dgm:spPr/>
    </dgm:pt>
    <dgm:pt modelId="{13FAE36F-A4E9-438A-920D-1E5F6FBAD527}" type="pres">
      <dgm:prSet presAssocID="{D2E53CEC-4347-4258-B53E-F152B1A38301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7641C934-8B99-4B27-ADB0-B232C4DA8F06}" type="pres">
      <dgm:prSet presAssocID="{D2E53CEC-4347-4258-B53E-F152B1A38301}" presName="spacerBetweenCircleAndCallout" presStyleCnt="0">
        <dgm:presLayoutVars/>
      </dgm:prSet>
      <dgm:spPr/>
    </dgm:pt>
    <dgm:pt modelId="{47A185FB-F9C4-413F-8D24-059A770D84C5}" type="pres">
      <dgm:prSet presAssocID="{8BFCCA2D-61F8-4B52-9E45-0C15DC9BC4ED}" presName="nodeText" presStyleLbl="alignAccFollowNode1" presStyleIdx="2" presStyleCnt="15">
        <dgm:presLayoutVars>
          <dgm:bulletEnabled val="1"/>
        </dgm:presLayoutVars>
      </dgm:prSet>
      <dgm:spPr/>
    </dgm:pt>
    <dgm:pt modelId="{7909A6ED-968F-4E29-B172-4AAD96F4EBEF}" type="pres">
      <dgm:prSet presAssocID="{D2E53CEC-4347-4258-B53E-F152B1A38301}" presName="sibTransComposite" presStyleCnt="0"/>
      <dgm:spPr/>
    </dgm:pt>
    <dgm:pt modelId="{71C18346-753D-445E-BFC6-7DC965C752B8}" type="pres">
      <dgm:prSet presAssocID="{6AA186A9-9071-428D-AE5E-F618E8FB2FB7}" presName="compositeNode" presStyleCnt="0"/>
      <dgm:spPr/>
    </dgm:pt>
    <dgm:pt modelId="{8895EBC0-DE71-45C8-83CA-432A25F3B9F7}" type="pres">
      <dgm:prSet presAssocID="{6AA186A9-9071-428D-AE5E-F618E8FB2FB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845067B-5FE1-4391-92CD-0F71EE5E4201}" type="pres">
      <dgm:prSet presAssocID="{6AA186A9-9071-428D-AE5E-F618E8FB2FB7}" presName="parSh" presStyleCnt="0"/>
      <dgm:spPr/>
    </dgm:pt>
    <dgm:pt modelId="{F437AE0F-8522-4557-8C53-CF2E49910E5A}" type="pres">
      <dgm:prSet presAssocID="{6AA186A9-9071-428D-AE5E-F618E8FB2FB7}" presName="lineNode" presStyleLbl="alignAccFollowNode1" presStyleIdx="3" presStyleCnt="15"/>
      <dgm:spPr/>
    </dgm:pt>
    <dgm:pt modelId="{384894B5-0F7D-4B52-B1D2-842E89C99701}" type="pres">
      <dgm:prSet presAssocID="{6AA186A9-9071-428D-AE5E-F618E8FB2FB7}" presName="lineArrowNode" presStyleLbl="alignAccFollowNode1" presStyleIdx="4" presStyleCnt="15"/>
      <dgm:spPr/>
    </dgm:pt>
    <dgm:pt modelId="{C95BF1C0-9F46-4BC7-8404-B284E99C076F}" type="pres">
      <dgm:prSet presAssocID="{D6CA88A4-E59A-41D0-97FD-D29E360DA8C6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A27FA2E-D15E-4A1E-9A0F-8B6DB7742EE1}" type="pres">
      <dgm:prSet presAssocID="{D6CA88A4-E59A-41D0-97FD-D29E360DA8C6}" presName="spacerBetweenCircleAndCallout" presStyleCnt="0">
        <dgm:presLayoutVars/>
      </dgm:prSet>
      <dgm:spPr/>
    </dgm:pt>
    <dgm:pt modelId="{06A44C70-63B9-4308-B180-42F26E8F153D}" type="pres">
      <dgm:prSet presAssocID="{6AA186A9-9071-428D-AE5E-F618E8FB2FB7}" presName="nodeText" presStyleLbl="alignAccFollowNode1" presStyleIdx="5" presStyleCnt="15">
        <dgm:presLayoutVars>
          <dgm:bulletEnabled val="1"/>
        </dgm:presLayoutVars>
      </dgm:prSet>
      <dgm:spPr/>
    </dgm:pt>
    <dgm:pt modelId="{BF422A43-5900-4E0B-A96E-C4241607248A}" type="pres">
      <dgm:prSet presAssocID="{D6CA88A4-E59A-41D0-97FD-D29E360DA8C6}" presName="sibTransComposite" presStyleCnt="0"/>
      <dgm:spPr/>
    </dgm:pt>
    <dgm:pt modelId="{8C0F5153-A9DE-4C71-9085-3F5EE86F6598}" type="pres">
      <dgm:prSet presAssocID="{D3D9EBCB-3917-411F-96E7-169217A64871}" presName="compositeNode" presStyleCnt="0"/>
      <dgm:spPr/>
    </dgm:pt>
    <dgm:pt modelId="{38AEC16B-F671-459C-8040-B7FF5A11E272}" type="pres">
      <dgm:prSet presAssocID="{D3D9EBCB-3917-411F-96E7-169217A6487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C6C14C1-1E9D-4ABB-B45D-E326F54B1F19}" type="pres">
      <dgm:prSet presAssocID="{D3D9EBCB-3917-411F-96E7-169217A64871}" presName="parSh" presStyleCnt="0"/>
      <dgm:spPr/>
    </dgm:pt>
    <dgm:pt modelId="{A1E348FC-5E29-4D85-ABD9-D9487000DCD7}" type="pres">
      <dgm:prSet presAssocID="{D3D9EBCB-3917-411F-96E7-169217A64871}" presName="lineNode" presStyleLbl="alignAccFollowNode1" presStyleIdx="6" presStyleCnt="15"/>
      <dgm:spPr/>
    </dgm:pt>
    <dgm:pt modelId="{CE97DE80-7F46-4FDB-A5EF-005FB5B4D685}" type="pres">
      <dgm:prSet presAssocID="{D3D9EBCB-3917-411F-96E7-169217A64871}" presName="lineArrowNode" presStyleLbl="alignAccFollowNode1" presStyleIdx="7" presStyleCnt="15"/>
      <dgm:spPr/>
    </dgm:pt>
    <dgm:pt modelId="{F929F5E7-08DA-4659-98A6-BDD280DCDB6C}" type="pres">
      <dgm:prSet presAssocID="{5B882AD1-1650-4431-890E-E805C5D27609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02B58886-EE4B-4ED2-B454-D1BD5BE03CA4}" type="pres">
      <dgm:prSet presAssocID="{5B882AD1-1650-4431-890E-E805C5D27609}" presName="spacerBetweenCircleAndCallout" presStyleCnt="0">
        <dgm:presLayoutVars/>
      </dgm:prSet>
      <dgm:spPr/>
    </dgm:pt>
    <dgm:pt modelId="{52AED9E0-6A88-4E70-8437-1C4B96254061}" type="pres">
      <dgm:prSet presAssocID="{D3D9EBCB-3917-411F-96E7-169217A64871}" presName="nodeText" presStyleLbl="alignAccFollowNode1" presStyleIdx="8" presStyleCnt="15">
        <dgm:presLayoutVars>
          <dgm:bulletEnabled val="1"/>
        </dgm:presLayoutVars>
      </dgm:prSet>
      <dgm:spPr/>
    </dgm:pt>
    <dgm:pt modelId="{6B7B0317-5824-4333-B1F2-203A39F2284B}" type="pres">
      <dgm:prSet presAssocID="{5B882AD1-1650-4431-890E-E805C5D27609}" presName="sibTransComposite" presStyleCnt="0"/>
      <dgm:spPr/>
    </dgm:pt>
    <dgm:pt modelId="{2BF9C1CD-54F1-46B4-ADFB-A5D8838E10AD}" type="pres">
      <dgm:prSet presAssocID="{2884E214-35B6-459D-A5DE-DE54DB6955BB}" presName="compositeNode" presStyleCnt="0"/>
      <dgm:spPr/>
    </dgm:pt>
    <dgm:pt modelId="{06C83721-7E1D-4DD2-A560-1FBE56B6F472}" type="pres">
      <dgm:prSet presAssocID="{2884E214-35B6-459D-A5DE-DE54DB6955B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D0A9733-DCBD-4509-B099-381803BCE05F}" type="pres">
      <dgm:prSet presAssocID="{2884E214-35B6-459D-A5DE-DE54DB6955BB}" presName="parSh" presStyleCnt="0"/>
      <dgm:spPr/>
    </dgm:pt>
    <dgm:pt modelId="{822D8C75-A8D3-4231-BE1C-5393532833E9}" type="pres">
      <dgm:prSet presAssocID="{2884E214-35B6-459D-A5DE-DE54DB6955BB}" presName="lineNode" presStyleLbl="alignAccFollowNode1" presStyleIdx="9" presStyleCnt="15"/>
      <dgm:spPr/>
    </dgm:pt>
    <dgm:pt modelId="{21A0031A-3569-40EB-B784-7105C9BED50B}" type="pres">
      <dgm:prSet presAssocID="{2884E214-35B6-459D-A5DE-DE54DB6955BB}" presName="lineArrowNode" presStyleLbl="alignAccFollowNode1" presStyleIdx="10" presStyleCnt="15"/>
      <dgm:spPr/>
    </dgm:pt>
    <dgm:pt modelId="{921E7BA7-BA9E-4C8F-868F-1F2482EE194F}" type="pres">
      <dgm:prSet presAssocID="{A60865BF-FD46-418D-8C80-999CF2B0A719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F8FD7EEC-369E-4490-AED9-BA034CDAB248}" type="pres">
      <dgm:prSet presAssocID="{A60865BF-FD46-418D-8C80-999CF2B0A719}" presName="spacerBetweenCircleAndCallout" presStyleCnt="0">
        <dgm:presLayoutVars/>
      </dgm:prSet>
      <dgm:spPr/>
    </dgm:pt>
    <dgm:pt modelId="{3BA0EFC1-E83B-409C-997A-65C3AB32C382}" type="pres">
      <dgm:prSet presAssocID="{2884E214-35B6-459D-A5DE-DE54DB6955BB}" presName="nodeText" presStyleLbl="alignAccFollowNode1" presStyleIdx="11" presStyleCnt="15">
        <dgm:presLayoutVars>
          <dgm:bulletEnabled val="1"/>
        </dgm:presLayoutVars>
      </dgm:prSet>
      <dgm:spPr/>
    </dgm:pt>
    <dgm:pt modelId="{BA70B6F8-68DD-4B38-ABC2-67BC683293FB}" type="pres">
      <dgm:prSet presAssocID="{A60865BF-FD46-418D-8C80-999CF2B0A719}" presName="sibTransComposite" presStyleCnt="0"/>
      <dgm:spPr/>
    </dgm:pt>
    <dgm:pt modelId="{E7453162-B114-49C3-8C34-7B5DC143E744}" type="pres">
      <dgm:prSet presAssocID="{AC43EA47-AA3D-43A7-A1BC-7CE098677D7D}" presName="compositeNode" presStyleCnt="0"/>
      <dgm:spPr/>
    </dgm:pt>
    <dgm:pt modelId="{A3737AC6-EC1F-45D1-8D7A-0948B3FA618F}" type="pres">
      <dgm:prSet presAssocID="{AC43EA47-AA3D-43A7-A1BC-7CE098677D7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4E5F7EE-C500-4452-9132-80BACF2A843A}" type="pres">
      <dgm:prSet presAssocID="{AC43EA47-AA3D-43A7-A1BC-7CE098677D7D}" presName="parSh" presStyleCnt="0"/>
      <dgm:spPr/>
    </dgm:pt>
    <dgm:pt modelId="{021B54F4-87B0-4F30-9EEC-0DCBC54C0405}" type="pres">
      <dgm:prSet presAssocID="{AC43EA47-AA3D-43A7-A1BC-7CE098677D7D}" presName="lineNode" presStyleLbl="alignAccFollowNode1" presStyleIdx="12" presStyleCnt="15"/>
      <dgm:spPr/>
    </dgm:pt>
    <dgm:pt modelId="{C608E940-6AD8-4DE1-8896-CF624EF97A36}" type="pres">
      <dgm:prSet presAssocID="{AC43EA47-AA3D-43A7-A1BC-7CE098677D7D}" presName="lineArrowNode" presStyleLbl="alignAccFollowNode1" presStyleIdx="13" presStyleCnt="15"/>
      <dgm:spPr/>
    </dgm:pt>
    <dgm:pt modelId="{3F33B369-D5EF-46A0-89F6-1EA6645D99A9}" type="pres">
      <dgm:prSet presAssocID="{EA77E383-2D26-4E2B-990E-8C6A6F7AC081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91199C49-B444-407B-9F28-A09D59106E49}" type="pres">
      <dgm:prSet presAssocID="{EA77E383-2D26-4E2B-990E-8C6A6F7AC081}" presName="spacerBetweenCircleAndCallout" presStyleCnt="0">
        <dgm:presLayoutVars/>
      </dgm:prSet>
      <dgm:spPr/>
    </dgm:pt>
    <dgm:pt modelId="{71854C1E-9604-467C-A4E5-29F191C4BA79}" type="pres">
      <dgm:prSet presAssocID="{AC43EA47-AA3D-43A7-A1BC-7CE098677D7D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42C10F05-C37D-46B0-9496-D929FAD6B9C2}" type="presOf" srcId="{587E7E8C-27FC-4930-9D14-6BAFC974FDF3}" destId="{A7A94710-D8C5-41D2-8848-8B98E6C3AA28}" srcOrd="0" destOrd="0" presId="urn:microsoft.com/office/officeart/2016/7/layout/LinearArrowProcessNumbered"/>
    <dgm:cxn modelId="{3EB9BE07-34E0-4110-BA56-93C03597F597}" type="presOf" srcId="{EA77E383-2D26-4E2B-990E-8C6A6F7AC081}" destId="{3F33B369-D5EF-46A0-89F6-1EA6645D99A9}" srcOrd="0" destOrd="0" presId="urn:microsoft.com/office/officeart/2016/7/layout/LinearArrowProcessNumbered"/>
    <dgm:cxn modelId="{A326BE16-94BC-460E-A305-2F82543C5744}" type="presOf" srcId="{6AA186A9-9071-428D-AE5E-F618E8FB2FB7}" destId="{06A44C70-63B9-4308-B180-42F26E8F153D}" srcOrd="0" destOrd="0" presId="urn:microsoft.com/office/officeart/2016/7/layout/LinearArrowProcessNumbered"/>
    <dgm:cxn modelId="{D5D16819-8F3C-4FC6-9325-F4743768AD24}" type="presOf" srcId="{5B882AD1-1650-4431-890E-E805C5D27609}" destId="{F929F5E7-08DA-4659-98A6-BDD280DCDB6C}" srcOrd="0" destOrd="0" presId="urn:microsoft.com/office/officeart/2016/7/layout/LinearArrowProcessNumbered"/>
    <dgm:cxn modelId="{8A27AF39-B23B-4BCD-A024-E1C42D3E611C}" type="presOf" srcId="{8BFCCA2D-61F8-4B52-9E45-0C15DC9BC4ED}" destId="{47A185FB-F9C4-413F-8D24-059A770D84C5}" srcOrd="0" destOrd="0" presId="urn:microsoft.com/office/officeart/2016/7/layout/LinearArrowProcessNumbered"/>
    <dgm:cxn modelId="{BD52C13C-16D8-4363-A0BD-D4C199885AD9}" srcId="{587E7E8C-27FC-4930-9D14-6BAFC974FDF3}" destId="{6AA186A9-9071-428D-AE5E-F618E8FB2FB7}" srcOrd="1" destOrd="0" parTransId="{1008A017-500A-4A05-8A7E-035AA35B45F3}" sibTransId="{D6CA88A4-E59A-41D0-97FD-D29E360DA8C6}"/>
    <dgm:cxn modelId="{DE4B4968-D2D0-4022-A4F0-C9C59EC5789D}" type="presOf" srcId="{D3D9EBCB-3917-411F-96E7-169217A64871}" destId="{52AED9E0-6A88-4E70-8437-1C4B96254061}" srcOrd="0" destOrd="0" presId="urn:microsoft.com/office/officeart/2016/7/layout/LinearArrowProcessNumbered"/>
    <dgm:cxn modelId="{F904AF4A-0565-439B-9FD9-971E0F1C89E9}" type="presOf" srcId="{2884E214-35B6-459D-A5DE-DE54DB6955BB}" destId="{3BA0EFC1-E83B-409C-997A-65C3AB32C382}" srcOrd="0" destOrd="0" presId="urn:microsoft.com/office/officeart/2016/7/layout/LinearArrowProcessNumbered"/>
    <dgm:cxn modelId="{3AB69A90-38B5-47A0-90EB-B30FB792F406}" type="presOf" srcId="{AC43EA47-AA3D-43A7-A1BC-7CE098677D7D}" destId="{71854C1E-9604-467C-A4E5-29F191C4BA79}" srcOrd="0" destOrd="0" presId="urn:microsoft.com/office/officeart/2016/7/layout/LinearArrowProcessNumbered"/>
    <dgm:cxn modelId="{3977619C-0EB9-4190-904C-0D23E0364D52}" type="presOf" srcId="{D6CA88A4-E59A-41D0-97FD-D29E360DA8C6}" destId="{C95BF1C0-9F46-4BC7-8404-B284E99C076F}" srcOrd="0" destOrd="0" presId="urn:microsoft.com/office/officeart/2016/7/layout/LinearArrowProcessNumbered"/>
    <dgm:cxn modelId="{9FE533B8-7678-4683-B553-C6C11AD1DA39}" srcId="{587E7E8C-27FC-4930-9D14-6BAFC974FDF3}" destId="{8BFCCA2D-61F8-4B52-9E45-0C15DC9BC4ED}" srcOrd="0" destOrd="0" parTransId="{84C4F94C-DDB5-4B48-84F3-C58AD13A78A5}" sibTransId="{D2E53CEC-4347-4258-B53E-F152B1A38301}"/>
    <dgm:cxn modelId="{7CE093B9-3679-45D1-BBF0-08CBF1C2A306}" srcId="{587E7E8C-27FC-4930-9D14-6BAFC974FDF3}" destId="{D3D9EBCB-3917-411F-96E7-169217A64871}" srcOrd="2" destOrd="0" parTransId="{CA20679A-504B-42F3-90D7-F82CD02719EF}" sibTransId="{5B882AD1-1650-4431-890E-E805C5D27609}"/>
    <dgm:cxn modelId="{18FF6AC5-E35B-4511-A58F-1174F299B7F3}" srcId="{587E7E8C-27FC-4930-9D14-6BAFC974FDF3}" destId="{AC43EA47-AA3D-43A7-A1BC-7CE098677D7D}" srcOrd="4" destOrd="0" parTransId="{0133F2A4-268C-45AE-A665-68588C04D1DC}" sibTransId="{EA77E383-2D26-4E2B-990E-8C6A6F7AC081}"/>
    <dgm:cxn modelId="{7351AFC8-F051-4A0A-977B-11954A6B4EB6}" srcId="{587E7E8C-27FC-4930-9D14-6BAFC974FDF3}" destId="{2884E214-35B6-459D-A5DE-DE54DB6955BB}" srcOrd="3" destOrd="0" parTransId="{D9017757-0759-47C5-946C-4726865A2226}" sibTransId="{A60865BF-FD46-418D-8C80-999CF2B0A719}"/>
    <dgm:cxn modelId="{47F302CB-A689-420A-97E5-69597A7CD975}" type="presOf" srcId="{D2E53CEC-4347-4258-B53E-F152B1A38301}" destId="{13FAE36F-A4E9-438A-920D-1E5F6FBAD527}" srcOrd="0" destOrd="0" presId="urn:microsoft.com/office/officeart/2016/7/layout/LinearArrowProcessNumbered"/>
    <dgm:cxn modelId="{7E9F3CF2-2209-4B54-ADDB-94FA71D6F60A}" type="presOf" srcId="{A60865BF-FD46-418D-8C80-999CF2B0A719}" destId="{921E7BA7-BA9E-4C8F-868F-1F2482EE194F}" srcOrd="0" destOrd="0" presId="urn:microsoft.com/office/officeart/2016/7/layout/LinearArrowProcessNumbered"/>
    <dgm:cxn modelId="{7511FE7A-3455-4499-804C-7949A34039B5}" type="presParOf" srcId="{A7A94710-D8C5-41D2-8848-8B98E6C3AA28}" destId="{11BACDA3-7EC2-47DE-B8C1-D56A87413AEA}" srcOrd="0" destOrd="0" presId="urn:microsoft.com/office/officeart/2016/7/layout/LinearArrowProcessNumbered"/>
    <dgm:cxn modelId="{76E52899-43A9-42FD-9A28-97A4E0563F43}" type="presParOf" srcId="{11BACDA3-7EC2-47DE-B8C1-D56A87413AEA}" destId="{004859C1-DA5B-4243-864B-37E2AD37843B}" srcOrd="0" destOrd="0" presId="urn:microsoft.com/office/officeart/2016/7/layout/LinearArrowProcessNumbered"/>
    <dgm:cxn modelId="{660C2B52-E411-436D-A9A9-5CAA25B63830}" type="presParOf" srcId="{11BACDA3-7EC2-47DE-B8C1-D56A87413AEA}" destId="{2808F722-2738-4172-9F6B-4BD8321BF562}" srcOrd="1" destOrd="0" presId="urn:microsoft.com/office/officeart/2016/7/layout/LinearArrowProcessNumbered"/>
    <dgm:cxn modelId="{4A0E274E-88EB-4053-8619-180BC6142582}" type="presParOf" srcId="{2808F722-2738-4172-9F6B-4BD8321BF562}" destId="{E963C7D0-CF33-4659-B848-3AF88FBF8F36}" srcOrd="0" destOrd="0" presId="urn:microsoft.com/office/officeart/2016/7/layout/LinearArrowProcessNumbered"/>
    <dgm:cxn modelId="{D357CDC0-114F-4F33-90A5-9305510DE941}" type="presParOf" srcId="{2808F722-2738-4172-9F6B-4BD8321BF562}" destId="{8F4A97BC-E7A6-4DEC-9D16-A973B137BF91}" srcOrd="1" destOrd="0" presId="urn:microsoft.com/office/officeart/2016/7/layout/LinearArrowProcessNumbered"/>
    <dgm:cxn modelId="{D8D22379-517F-4FA1-A584-6E5B502A17D6}" type="presParOf" srcId="{2808F722-2738-4172-9F6B-4BD8321BF562}" destId="{13FAE36F-A4E9-438A-920D-1E5F6FBAD527}" srcOrd="2" destOrd="0" presId="urn:microsoft.com/office/officeart/2016/7/layout/LinearArrowProcessNumbered"/>
    <dgm:cxn modelId="{BC6FC98A-8D57-49B5-91C9-D4C6574BA89C}" type="presParOf" srcId="{2808F722-2738-4172-9F6B-4BD8321BF562}" destId="{7641C934-8B99-4B27-ADB0-B232C4DA8F06}" srcOrd="3" destOrd="0" presId="urn:microsoft.com/office/officeart/2016/7/layout/LinearArrowProcessNumbered"/>
    <dgm:cxn modelId="{B05BE649-C7DE-48FB-AE4E-7B92703C77AF}" type="presParOf" srcId="{11BACDA3-7EC2-47DE-B8C1-D56A87413AEA}" destId="{47A185FB-F9C4-413F-8D24-059A770D84C5}" srcOrd="2" destOrd="0" presId="urn:microsoft.com/office/officeart/2016/7/layout/LinearArrowProcessNumbered"/>
    <dgm:cxn modelId="{A2F6788A-5E77-49E3-A79C-B68C9F2034C7}" type="presParOf" srcId="{A7A94710-D8C5-41D2-8848-8B98E6C3AA28}" destId="{7909A6ED-968F-4E29-B172-4AAD96F4EBEF}" srcOrd="1" destOrd="0" presId="urn:microsoft.com/office/officeart/2016/7/layout/LinearArrowProcessNumbered"/>
    <dgm:cxn modelId="{0A0296EF-577C-43B6-941D-0970C64E3118}" type="presParOf" srcId="{A7A94710-D8C5-41D2-8848-8B98E6C3AA28}" destId="{71C18346-753D-445E-BFC6-7DC965C752B8}" srcOrd="2" destOrd="0" presId="urn:microsoft.com/office/officeart/2016/7/layout/LinearArrowProcessNumbered"/>
    <dgm:cxn modelId="{D348F680-4D11-497A-A9CE-564AD4DF6691}" type="presParOf" srcId="{71C18346-753D-445E-BFC6-7DC965C752B8}" destId="{8895EBC0-DE71-45C8-83CA-432A25F3B9F7}" srcOrd="0" destOrd="0" presId="urn:microsoft.com/office/officeart/2016/7/layout/LinearArrowProcessNumbered"/>
    <dgm:cxn modelId="{2FD2D4E4-8764-4952-AF31-F70E9AE4D354}" type="presParOf" srcId="{71C18346-753D-445E-BFC6-7DC965C752B8}" destId="{7845067B-5FE1-4391-92CD-0F71EE5E4201}" srcOrd="1" destOrd="0" presId="urn:microsoft.com/office/officeart/2016/7/layout/LinearArrowProcessNumbered"/>
    <dgm:cxn modelId="{9AD06431-520E-421E-A7E6-7BF4F8C0787B}" type="presParOf" srcId="{7845067B-5FE1-4391-92CD-0F71EE5E4201}" destId="{F437AE0F-8522-4557-8C53-CF2E49910E5A}" srcOrd="0" destOrd="0" presId="urn:microsoft.com/office/officeart/2016/7/layout/LinearArrowProcessNumbered"/>
    <dgm:cxn modelId="{E5836F40-4311-41BD-A85B-F83E4B45A16D}" type="presParOf" srcId="{7845067B-5FE1-4391-92CD-0F71EE5E4201}" destId="{384894B5-0F7D-4B52-B1D2-842E89C99701}" srcOrd="1" destOrd="0" presId="urn:microsoft.com/office/officeart/2016/7/layout/LinearArrowProcessNumbered"/>
    <dgm:cxn modelId="{956FE905-2CA8-4212-A8FE-D3FD25882874}" type="presParOf" srcId="{7845067B-5FE1-4391-92CD-0F71EE5E4201}" destId="{C95BF1C0-9F46-4BC7-8404-B284E99C076F}" srcOrd="2" destOrd="0" presId="urn:microsoft.com/office/officeart/2016/7/layout/LinearArrowProcessNumbered"/>
    <dgm:cxn modelId="{8C6B5382-8DBB-469D-8B6A-C09C8418DAA5}" type="presParOf" srcId="{7845067B-5FE1-4391-92CD-0F71EE5E4201}" destId="{EA27FA2E-D15E-4A1E-9A0F-8B6DB7742EE1}" srcOrd="3" destOrd="0" presId="urn:microsoft.com/office/officeart/2016/7/layout/LinearArrowProcessNumbered"/>
    <dgm:cxn modelId="{6F89ADC2-AD35-4919-BD7E-48E958E0AA9F}" type="presParOf" srcId="{71C18346-753D-445E-BFC6-7DC965C752B8}" destId="{06A44C70-63B9-4308-B180-42F26E8F153D}" srcOrd="2" destOrd="0" presId="urn:microsoft.com/office/officeart/2016/7/layout/LinearArrowProcessNumbered"/>
    <dgm:cxn modelId="{A68BAA15-AC7A-4BAC-A7B1-916763846B3D}" type="presParOf" srcId="{A7A94710-D8C5-41D2-8848-8B98E6C3AA28}" destId="{BF422A43-5900-4E0B-A96E-C4241607248A}" srcOrd="3" destOrd="0" presId="urn:microsoft.com/office/officeart/2016/7/layout/LinearArrowProcessNumbered"/>
    <dgm:cxn modelId="{920E86BF-98FA-4AAF-BB08-17486AE5845E}" type="presParOf" srcId="{A7A94710-D8C5-41D2-8848-8B98E6C3AA28}" destId="{8C0F5153-A9DE-4C71-9085-3F5EE86F6598}" srcOrd="4" destOrd="0" presId="urn:microsoft.com/office/officeart/2016/7/layout/LinearArrowProcessNumbered"/>
    <dgm:cxn modelId="{EAC0EE36-8A3A-42B4-AC4E-D2D5FB1F1B88}" type="presParOf" srcId="{8C0F5153-A9DE-4C71-9085-3F5EE86F6598}" destId="{38AEC16B-F671-459C-8040-B7FF5A11E272}" srcOrd="0" destOrd="0" presId="urn:microsoft.com/office/officeart/2016/7/layout/LinearArrowProcessNumbered"/>
    <dgm:cxn modelId="{F6CEF2E1-D001-4366-88BB-BE195B0BCBD6}" type="presParOf" srcId="{8C0F5153-A9DE-4C71-9085-3F5EE86F6598}" destId="{EC6C14C1-1E9D-4ABB-B45D-E326F54B1F19}" srcOrd="1" destOrd="0" presId="urn:microsoft.com/office/officeart/2016/7/layout/LinearArrowProcessNumbered"/>
    <dgm:cxn modelId="{67E3220F-A8EB-4364-9E86-04E6C3330B45}" type="presParOf" srcId="{EC6C14C1-1E9D-4ABB-B45D-E326F54B1F19}" destId="{A1E348FC-5E29-4D85-ABD9-D9487000DCD7}" srcOrd="0" destOrd="0" presId="urn:microsoft.com/office/officeart/2016/7/layout/LinearArrowProcessNumbered"/>
    <dgm:cxn modelId="{4E711A09-FBFB-4008-B22C-1405164A15B3}" type="presParOf" srcId="{EC6C14C1-1E9D-4ABB-B45D-E326F54B1F19}" destId="{CE97DE80-7F46-4FDB-A5EF-005FB5B4D685}" srcOrd="1" destOrd="0" presId="urn:microsoft.com/office/officeart/2016/7/layout/LinearArrowProcessNumbered"/>
    <dgm:cxn modelId="{EB3CE98A-9D10-4540-9882-659A31F8AFD8}" type="presParOf" srcId="{EC6C14C1-1E9D-4ABB-B45D-E326F54B1F19}" destId="{F929F5E7-08DA-4659-98A6-BDD280DCDB6C}" srcOrd="2" destOrd="0" presId="urn:microsoft.com/office/officeart/2016/7/layout/LinearArrowProcessNumbered"/>
    <dgm:cxn modelId="{12829455-82E1-47DD-8EB3-2FC9D514F0FD}" type="presParOf" srcId="{EC6C14C1-1E9D-4ABB-B45D-E326F54B1F19}" destId="{02B58886-EE4B-4ED2-B454-D1BD5BE03CA4}" srcOrd="3" destOrd="0" presId="urn:microsoft.com/office/officeart/2016/7/layout/LinearArrowProcessNumbered"/>
    <dgm:cxn modelId="{BAFE1C40-BFD5-4E0F-85D2-981C957E0056}" type="presParOf" srcId="{8C0F5153-A9DE-4C71-9085-3F5EE86F6598}" destId="{52AED9E0-6A88-4E70-8437-1C4B96254061}" srcOrd="2" destOrd="0" presId="urn:microsoft.com/office/officeart/2016/7/layout/LinearArrowProcessNumbered"/>
    <dgm:cxn modelId="{B1A03587-C065-429D-A91D-668322E736F1}" type="presParOf" srcId="{A7A94710-D8C5-41D2-8848-8B98E6C3AA28}" destId="{6B7B0317-5824-4333-B1F2-203A39F2284B}" srcOrd="5" destOrd="0" presId="urn:microsoft.com/office/officeart/2016/7/layout/LinearArrowProcessNumbered"/>
    <dgm:cxn modelId="{6C99D673-6549-4FF2-8F59-040E5E2C39CE}" type="presParOf" srcId="{A7A94710-D8C5-41D2-8848-8B98E6C3AA28}" destId="{2BF9C1CD-54F1-46B4-ADFB-A5D8838E10AD}" srcOrd="6" destOrd="0" presId="urn:microsoft.com/office/officeart/2016/7/layout/LinearArrowProcessNumbered"/>
    <dgm:cxn modelId="{1B164B73-D409-49DA-84B0-B28BFBC8E2EF}" type="presParOf" srcId="{2BF9C1CD-54F1-46B4-ADFB-A5D8838E10AD}" destId="{06C83721-7E1D-4DD2-A560-1FBE56B6F472}" srcOrd="0" destOrd="0" presId="urn:microsoft.com/office/officeart/2016/7/layout/LinearArrowProcessNumbered"/>
    <dgm:cxn modelId="{5DC1B324-5E2C-4DD7-A807-34A5D4A7CE06}" type="presParOf" srcId="{2BF9C1CD-54F1-46B4-ADFB-A5D8838E10AD}" destId="{DD0A9733-DCBD-4509-B099-381803BCE05F}" srcOrd="1" destOrd="0" presId="urn:microsoft.com/office/officeart/2016/7/layout/LinearArrowProcessNumbered"/>
    <dgm:cxn modelId="{B2D88596-0361-453C-B434-C999FC2FE95A}" type="presParOf" srcId="{DD0A9733-DCBD-4509-B099-381803BCE05F}" destId="{822D8C75-A8D3-4231-BE1C-5393532833E9}" srcOrd="0" destOrd="0" presId="urn:microsoft.com/office/officeart/2016/7/layout/LinearArrowProcessNumbered"/>
    <dgm:cxn modelId="{E619ED59-BDD5-4D78-93F3-CDB622909C36}" type="presParOf" srcId="{DD0A9733-DCBD-4509-B099-381803BCE05F}" destId="{21A0031A-3569-40EB-B784-7105C9BED50B}" srcOrd="1" destOrd="0" presId="urn:microsoft.com/office/officeart/2016/7/layout/LinearArrowProcessNumbered"/>
    <dgm:cxn modelId="{112F9509-D1C1-488E-BDAB-8EC24FB501CA}" type="presParOf" srcId="{DD0A9733-DCBD-4509-B099-381803BCE05F}" destId="{921E7BA7-BA9E-4C8F-868F-1F2482EE194F}" srcOrd="2" destOrd="0" presId="urn:microsoft.com/office/officeart/2016/7/layout/LinearArrowProcessNumbered"/>
    <dgm:cxn modelId="{AA31E346-9546-43B0-8B8D-AF2400F19F65}" type="presParOf" srcId="{DD0A9733-DCBD-4509-B099-381803BCE05F}" destId="{F8FD7EEC-369E-4490-AED9-BA034CDAB248}" srcOrd="3" destOrd="0" presId="urn:microsoft.com/office/officeart/2016/7/layout/LinearArrowProcessNumbered"/>
    <dgm:cxn modelId="{A9E87A71-45E4-48E3-97C2-8884F8A0DCD0}" type="presParOf" srcId="{2BF9C1CD-54F1-46B4-ADFB-A5D8838E10AD}" destId="{3BA0EFC1-E83B-409C-997A-65C3AB32C382}" srcOrd="2" destOrd="0" presId="urn:microsoft.com/office/officeart/2016/7/layout/LinearArrowProcessNumbered"/>
    <dgm:cxn modelId="{50926996-2005-4C5B-B42A-5B0DBA28981A}" type="presParOf" srcId="{A7A94710-D8C5-41D2-8848-8B98E6C3AA28}" destId="{BA70B6F8-68DD-4B38-ABC2-67BC683293FB}" srcOrd="7" destOrd="0" presId="urn:microsoft.com/office/officeart/2016/7/layout/LinearArrowProcessNumbered"/>
    <dgm:cxn modelId="{5C7CE377-1549-4FAD-85E8-CBC8AAF80CB0}" type="presParOf" srcId="{A7A94710-D8C5-41D2-8848-8B98E6C3AA28}" destId="{E7453162-B114-49C3-8C34-7B5DC143E744}" srcOrd="8" destOrd="0" presId="urn:microsoft.com/office/officeart/2016/7/layout/LinearArrowProcessNumbered"/>
    <dgm:cxn modelId="{6B2DC6B0-C816-47ED-A225-56CAE11F201B}" type="presParOf" srcId="{E7453162-B114-49C3-8C34-7B5DC143E744}" destId="{A3737AC6-EC1F-45D1-8D7A-0948B3FA618F}" srcOrd="0" destOrd="0" presId="urn:microsoft.com/office/officeart/2016/7/layout/LinearArrowProcessNumbered"/>
    <dgm:cxn modelId="{9D1A0550-104F-4983-8480-92D523057841}" type="presParOf" srcId="{E7453162-B114-49C3-8C34-7B5DC143E744}" destId="{94E5F7EE-C500-4452-9132-80BACF2A843A}" srcOrd="1" destOrd="0" presId="urn:microsoft.com/office/officeart/2016/7/layout/LinearArrowProcessNumbered"/>
    <dgm:cxn modelId="{F5097510-AB64-4946-A4F9-F8962353F303}" type="presParOf" srcId="{94E5F7EE-C500-4452-9132-80BACF2A843A}" destId="{021B54F4-87B0-4F30-9EEC-0DCBC54C0405}" srcOrd="0" destOrd="0" presId="urn:microsoft.com/office/officeart/2016/7/layout/LinearArrowProcessNumbered"/>
    <dgm:cxn modelId="{2587589C-6F20-4007-9008-61D76B6451DB}" type="presParOf" srcId="{94E5F7EE-C500-4452-9132-80BACF2A843A}" destId="{C608E940-6AD8-4DE1-8896-CF624EF97A36}" srcOrd="1" destOrd="0" presId="urn:microsoft.com/office/officeart/2016/7/layout/LinearArrowProcessNumbered"/>
    <dgm:cxn modelId="{BD93878B-30F1-4235-AC80-ADD6EED20493}" type="presParOf" srcId="{94E5F7EE-C500-4452-9132-80BACF2A843A}" destId="{3F33B369-D5EF-46A0-89F6-1EA6645D99A9}" srcOrd="2" destOrd="0" presId="urn:microsoft.com/office/officeart/2016/7/layout/LinearArrowProcessNumbered"/>
    <dgm:cxn modelId="{EAE678F3-5585-42BC-822A-F5ABE006B8EB}" type="presParOf" srcId="{94E5F7EE-C500-4452-9132-80BACF2A843A}" destId="{91199C49-B444-407B-9F28-A09D59106E49}" srcOrd="3" destOrd="0" presId="urn:microsoft.com/office/officeart/2016/7/layout/LinearArrowProcessNumbered"/>
    <dgm:cxn modelId="{C26BB259-F889-444B-B59D-4782847E0695}" type="presParOf" srcId="{E7453162-B114-49C3-8C34-7B5DC143E744}" destId="{71854C1E-9604-467C-A4E5-29F191C4BA79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3C7D0-CF33-4659-B848-3AF88FBF8F36}">
      <dsp:nvSpPr>
        <dsp:cNvPr id="0" name=""/>
        <dsp:cNvSpPr/>
      </dsp:nvSpPr>
      <dsp:spPr>
        <a:xfrm>
          <a:off x="596860" y="855923"/>
          <a:ext cx="476906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A97BC-E7A6-4DEC-9D16-A973B137BF91}">
      <dsp:nvSpPr>
        <dsp:cNvPr id="0" name=""/>
        <dsp:cNvSpPr/>
      </dsp:nvSpPr>
      <dsp:spPr>
        <a:xfrm>
          <a:off x="1102381" y="815899"/>
          <a:ext cx="54844" cy="102873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AE36F-A4E9-438A-920D-1E5F6FBAD527}">
      <dsp:nvSpPr>
        <dsp:cNvPr id="0" name=""/>
        <dsp:cNvSpPr/>
      </dsp:nvSpPr>
      <dsp:spPr>
        <a:xfrm>
          <a:off x="333792" y="652504"/>
          <a:ext cx="406909" cy="4069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0" tIns="15790" rIns="15790" bIns="157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</a:t>
          </a:r>
        </a:p>
      </dsp:txBody>
      <dsp:txXfrm>
        <a:off x="393382" y="712094"/>
        <a:ext cx="287729" cy="287729"/>
      </dsp:txXfrm>
    </dsp:sp>
    <dsp:sp modelId="{47A185FB-F9C4-413F-8D24-059A770D84C5}">
      <dsp:nvSpPr>
        <dsp:cNvPr id="0" name=""/>
        <dsp:cNvSpPr/>
      </dsp:nvSpPr>
      <dsp:spPr>
        <a:xfrm>
          <a:off x="727" y="1224792"/>
          <a:ext cx="10730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" tIns="165100" rIns="846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Patient Admission Status:</a:t>
          </a:r>
          <a:r>
            <a:rPr lang="en-US" sz="1100" b="0" i="0" kern="1200" baseline="0"/>
            <a:t> Show how many patients were admitted vs. not admitted.</a:t>
          </a:r>
          <a:endParaRPr lang="en-US" sz="1100" kern="1200"/>
        </a:p>
      </dsp:txBody>
      <dsp:txXfrm>
        <a:off x="727" y="1439400"/>
        <a:ext cx="1073039" cy="1750992"/>
      </dsp:txXfrm>
    </dsp:sp>
    <dsp:sp modelId="{F437AE0F-8522-4557-8C53-CF2E49910E5A}">
      <dsp:nvSpPr>
        <dsp:cNvPr id="0" name=""/>
        <dsp:cNvSpPr/>
      </dsp:nvSpPr>
      <dsp:spPr>
        <a:xfrm>
          <a:off x="1192993" y="856197"/>
          <a:ext cx="107303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894B5-0F7D-4B52-B1D2-842E89C99701}">
      <dsp:nvSpPr>
        <dsp:cNvPr id="0" name=""/>
        <dsp:cNvSpPr/>
      </dsp:nvSpPr>
      <dsp:spPr>
        <a:xfrm>
          <a:off x="2294647" y="816119"/>
          <a:ext cx="54844" cy="10315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BF1C0-9F46-4BC7-8404-B284E99C076F}">
      <dsp:nvSpPr>
        <dsp:cNvPr id="0" name=""/>
        <dsp:cNvSpPr/>
      </dsp:nvSpPr>
      <dsp:spPr>
        <a:xfrm>
          <a:off x="1526058" y="652778"/>
          <a:ext cx="406909" cy="4069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0" tIns="15790" rIns="15790" bIns="157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</a:t>
          </a:r>
        </a:p>
      </dsp:txBody>
      <dsp:txXfrm>
        <a:off x="1585648" y="712368"/>
        <a:ext cx="287729" cy="287729"/>
      </dsp:txXfrm>
    </dsp:sp>
    <dsp:sp modelId="{06A44C70-63B9-4308-B180-42F26E8F153D}">
      <dsp:nvSpPr>
        <dsp:cNvPr id="0" name=""/>
        <dsp:cNvSpPr/>
      </dsp:nvSpPr>
      <dsp:spPr>
        <a:xfrm>
          <a:off x="1192993" y="1225561"/>
          <a:ext cx="10730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" tIns="165100" rIns="846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Patient Age Distribution:</a:t>
          </a:r>
          <a:r>
            <a:rPr lang="en-US" sz="1100" b="0" i="0" kern="1200" baseline="0"/>
            <a:t> Group patients by age.</a:t>
          </a:r>
          <a:endParaRPr lang="en-US" sz="1100" kern="1200"/>
        </a:p>
      </dsp:txBody>
      <dsp:txXfrm>
        <a:off x="1192993" y="1440169"/>
        <a:ext cx="1073039" cy="1750992"/>
      </dsp:txXfrm>
    </dsp:sp>
    <dsp:sp modelId="{A1E348FC-5E29-4D85-ABD9-D9487000DCD7}">
      <dsp:nvSpPr>
        <dsp:cNvPr id="0" name=""/>
        <dsp:cNvSpPr/>
      </dsp:nvSpPr>
      <dsp:spPr>
        <a:xfrm>
          <a:off x="2385259" y="856197"/>
          <a:ext cx="107303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7DE80-7F46-4FDB-A5EF-005FB5B4D685}">
      <dsp:nvSpPr>
        <dsp:cNvPr id="0" name=""/>
        <dsp:cNvSpPr/>
      </dsp:nvSpPr>
      <dsp:spPr>
        <a:xfrm>
          <a:off x="3486913" y="816119"/>
          <a:ext cx="54844" cy="10315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9F5E7-08DA-4659-98A6-BDD280DCDB6C}">
      <dsp:nvSpPr>
        <dsp:cNvPr id="0" name=""/>
        <dsp:cNvSpPr/>
      </dsp:nvSpPr>
      <dsp:spPr>
        <a:xfrm>
          <a:off x="2718324" y="652778"/>
          <a:ext cx="406909" cy="4069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0" tIns="15790" rIns="15790" bIns="157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</a:t>
          </a:r>
        </a:p>
      </dsp:txBody>
      <dsp:txXfrm>
        <a:off x="2777914" y="712368"/>
        <a:ext cx="287729" cy="287729"/>
      </dsp:txXfrm>
    </dsp:sp>
    <dsp:sp modelId="{52AED9E0-6A88-4E70-8437-1C4B96254061}">
      <dsp:nvSpPr>
        <dsp:cNvPr id="0" name=""/>
        <dsp:cNvSpPr/>
      </dsp:nvSpPr>
      <dsp:spPr>
        <a:xfrm>
          <a:off x="2385259" y="1225561"/>
          <a:ext cx="10730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" tIns="165100" rIns="846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Timeliness:</a:t>
          </a:r>
          <a:r>
            <a:rPr lang="en-US" sz="1100" b="0" i="0" kern="1200" baseline="0"/>
            <a:t> Measure the percentage of patients seen within 30 minutes.</a:t>
          </a:r>
          <a:endParaRPr lang="en-US" sz="1100" kern="1200"/>
        </a:p>
      </dsp:txBody>
      <dsp:txXfrm>
        <a:off x="2385259" y="1440169"/>
        <a:ext cx="1073039" cy="1750992"/>
      </dsp:txXfrm>
    </dsp:sp>
    <dsp:sp modelId="{822D8C75-A8D3-4231-BE1C-5393532833E9}">
      <dsp:nvSpPr>
        <dsp:cNvPr id="0" name=""/>
        <dsp:cNvSpPr/>
      </dsp:nvSpPr>
      <dsp:spPr>
        <a:xfrm>
          <a:off x="3577525" y="856197"/>
          <a:ext cx="107303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0031A-3569-40EB-B784-7105C9BED50B}">
      <dsp:nvSpPr>
        <dsp:cNvPr id="0" name=""/>
        <dsp:cNvSpPr/>
      </dsp:nvSpPr>
      <dsp:spPr>
        <a:xfrm>
          <a:off x="4679179" y="816119"/>
          <a:ext cx="54844" cy="103150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E7BA7-BA9E-4C8F-868F-1F2482EE194F}">
      <dsp:nvSpPr>
        <dsp:cNvPr id="0" name=""/>
        <dsp:cNvSpPr/>
      </dsp:nvSpPr>
      <dsp:spPr>
        <a:xfrm>
          <a:off x="3910590" y="652778"/>
          <a:ext cx="406909" cy="4069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0" tIns="15790" rIns="15790" bIns="157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</a:t>
          </a:r>
        </a:p>
      </dsp:txBody>
      <dsp:txXfrm>
        <a:off x="3970180" y="712368"/>
        <a:ext cx="287729" cy="287729"/>
      </dsp:txXfrm>
    </dsp:sp>
    <dsp:sp modelId="{3BA0EFC1-E83B-409C-997A-65C3AB32C382}">
      <dsp:nvSpPr>
        <dsp:cNvPr id="0" name=""/>
        <dsp:cNvSpPr/>
      </dsp:nvSpPr>
      <dsp:spPr>
        <a:xfrm>
          <a:off x="3577525" y="1225561"/>
          <a:ext cx="10730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" tIns="165100" rIns="846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Gender Analysis:</a:t>
          </a:r>
          <a:r>
            <a:rPr lang="en-US" sz="1100" b="0" i="0" kern="1200" baseline="0"/>
            <a:t> Display the number of patients by gender. </a:t>
          </a:r>
          <a:endParaRPr lang="en-US" sz="1100" kern="1200"/>
        </a:p>
      </dsp:txBody>
      <dsp:txXfrm>
        <a:off x="3577525" y="1440169"/>
        <a:ext cx="1073039" cy="1750992"/>
      </dsp:txXfrm>
    </dsp:sp>
    <dsp:sp modelId="{021B54F4-87B0-4F30-9EEC-0DCBC54C0405}">
      <dsp:nvSpPr>
        <dsp:cNvPr id="0" name=""/>
        <dsp:cNvSpPr/>
      </dsp:nvSpPr>
      <dsp:spPr>
        <a:xfrm>
          <a:off x="4769791" y="856197"/>
          <a:ext cx="53651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3B369-D5EF-46A0-89F6-1EA6645D99A9}">
      <dsp:nvSpPr>
        <dsp:cNvPr id="0" name=""/>
        <dsp:cNvSpPr/>
      </dsp:nvSpPr>
      <dsp:spPr>
        <a:xfrm>
          <a:off x="5102856" y="652778"/>
          <a:ext cx="406909" cy="4069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0" tIns="15790" rIns="15790" bIns="157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</a:t>
          </a:r>
        </a:p>
      </dsp:txBody>
      <dsp:txXfrm>
        <a:off x="5162446" y="712368"/>
        <a:ext cx="287729" cy="287729"/>
      </dsp:txXfrm>
    </dsp:sp>
    <dsp:sp modelId="{71854C1E-9604-467C-A4E5-29F191C4BA79}">
      <dsp:nvSpPr>
        <dsp:cNvPr id="0" name=""/>
        <dsp:cNvSpPr/>
      </dsp:nvSpPr>
      <dsp:spPr>
        <a:xfrm>
          <a:off x="4769791" y="1225561"/>
          <a:ext cx="107303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43" tIns="165100" rIns="8464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Department Referrals:</a:t>
          </a:r>
          <a:r>
            <a:rPr lang="en-US" sz="1100" b="0" i="0" kern="1200" baseline="0"/>
            <a:t> Check which departments patients are referred to the most.</a:t>
          </a:r>
          <a:endParaRPr lang="en-US" sz="1100" kern="1200"/>
        </a:p>
      </dsp:txBody>
      <dsp:txXfrm>
        <a:off x="4769791" y="1440169"/>
        <a:ext cx="1073039" cy="1750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6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C340973E-B6EB-B0CC-B7CA-219D12799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54887"/>
            <a:ext cx="7188199" cy="31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graphicFrame>
        <p:nvGraphicFramePr>
          <p:cNvPr id="36" name="Rectangle 1">
            <a:extLst>
              <a:ext uri="{FF2B5EF4-FFF2-40B4-BE49-F238E27FC236}">
                <a16:creationId xmlns:a16="http://schemas.microsoft.com/office/drawing/2014/main" id="{7723846B-B6FB-2983-D3AE-C12347FC7C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3382" y="2333297"/>
          <a:ext cx="5962785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Calendar Table Formula</a:t>
            </a:r>
            <a:endParaRPr lang="en-IN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r>
              <a:rPr lang="fr-FR" sz="1800">
                <a:solidFill>
                  <a:schemeClr val="tx2"/>
                </a:solidFill>
              </a:rPr>
              <a:t>= List.Dates(#date(2023,01,01),731,#duration(1,0,0,0))</a:t>
            </a:r>
            <a:endParaRPr lang="en-US" sz="1800">
              <a:solidFill>
                <a:schemeClr val="tx2"/>
              </a:solidFill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DAX Formulas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sz="2200"/>
              <a:t>DAX Formula for Age Group : </a:t>
            </a:r>
            <a:endParaRPr lang="en-US" sz="2200">
              <a:effectLst/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20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buNone/>
            </a:pPr>
            <a:endParaRPr lang="en-US" sz="2200">
              <a:effectLst/>
              <a:latin typeface="Microsoft Sans Serif" panose="020B0604020202020204" pitchFamily="34" charset="0"/>
            </a:endParaRPr>
          </a:p>
          <a:p>
            <a:r>
              <a:rPr lang="en-US" sz="2200">
                <a:latin typeface="Microsoft Sans Serif" panose="020B0604020202020204" pitchFamily="34" charset="0"/>
              </a:rPr>
              <a:t>DAX Formula For Patient Attend Status :</a:t>
            </a:r>
            <a:endParaRPr lang="en-US" sz="2200">
              <a:effectLst/>
              <a:latin typeface="Microsoft Sans Serif" panose="020B0604020202020204" pitchFamily="34" charset="0"/>
            </a:endParaRPr>
          </a:p>
          <a:p>
            <a:pPr marL="0" indent="0">
              <a:buNone/>
            </a:pPr>
            <a:r>
              <a:rPr lang="en-US" sz="2200">
                <a:effectLst/>
                <a:latin typeface="Microsoft Sans Serif" panose="020B0604020202020204" pitchFamily="34" charset="0"/>
              </a:rPr>
              <a:t>=IF([Patient </a:t>
            </a:r>
            <a:r>
              <a:rPr lang="en-US" sz="220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200">
                <a:effectLst/>
                <a:latin typeface="Microsoft Sans Serif" panose="020B0604020202020204" pitchFamily="34" charset="0"/>
              </a:rPr>
              <a:t>]&lt;30,"Within </a:t>
            </a:r>
            <a:r>
              <a:rPr lang="en-US" sz="2200" err="1">
                <a:effectLst/>
                <a:latin typeface="Microsoft Sans Serif" panose="020B0604020202020204" pitchFamily="34" charset="0"/>
              </a:rPr>
              <a:t>Time","Delay</a:t>
            </a:r>
            <a:r>
              <a:rPr lang="en-US" sz="2200">
                <a:effectLst/>
                <a:latin typeface="Microsoft Sans Serif" panose="020B0604020202020204" pitchFamily="34" charset="0"/>
              </a:rPr>
              <a:t>")</a:t>
            </a:r>
            <a:endParaRPr lang="en-US" sz="2200"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62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FINAL DASHBOARD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96F65475-196C-CEEE-4E73-A60B2A74A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854887"/>
            <a:ext cx="7188199" cy="31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343</Words>
  <Application>Microsoft Office PowerPoint</Application>
  <PresentationFormat>Widescreen</PresentationFormat>
  <Paragraphs>28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vwhk5</cp:lastModifiedBy>
  <cp:revision>13</cp:revision>
  <dcterms:created xsi:type="dcterms:W3CDTF">2025-01-20T11:39:00Z</dcterms:created>
  <dcterms:modified xsi:type="dcterms:W3CDTF">2025-02-13T17:08:44Z</dcterms:modified>
</cp:coreProperties>
</file>